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152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троительство, на открытом воздухе, дерев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6F7546-83C5-F2B7-5D6E-AFC77292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49" y="152399"/>
            <a:ext cx="6486525" cy="64865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263EDB7-16FF-4AF8-42B0-4864DD6EE8A8}"/>
              </a:ext>
            </a:extLst>
          </p:cNvPr>
          <p:cNvSpPr txBox="1"/>
          <p:nvPr/>
        </p:nvSpPr>
        <p:spPr>
          <a:xfrm>
            <a:off x="104774" y="180975"/>
            <a:ext cx="889635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b="1" dirty="0"/>
              <a:t>Болон жүйесі дегеніміз не?</a:t>
            </a:r>
          </a:p>
          <a:p>
            <a:r>
              <a:rPr lang="kk-KZ" b="1" dirty="0"/>
              <a:t>Болон жүйесі</a:t>
            </a:r>
            <a:r>
              <a:rPr lang="kk-KZ" dirty="0"/>
              <a:t> – бұл жоғары білім беру жүйесін халықаралық деңгейде үйлестіруге және стандарттауға бағытталған жүйе. Ол </a:t>
            </a:r>
            <a:r>
              <a:rPr lang="kk-KZ" b="1" dirty="0"/>
              <a:t>1999 жылы Болон декларациясы</a:t>
            </a:r>
            <a:r>
              <a:rPr lang="kk-KZ" dirty="0"/>
              <a:t> арқылы Еуропаның 29 мемлекетінде енгізілді. Кейінірек </a:t>
            </a:r>
            <a:r>
              <a:rPr lang="kk-KZ" b="1" dirty="0"/>
              <a:t>Қазақстан (2010 ж.), Ресей (2003 ж.) және басқа ТМД елдері</a:t>
            </a:r>
            <a:r>
              <a:rPr lang="kk-KZ" dirty="0"/>
              <a:t> бұл жүйеге қосылды.</a:t>
            </a:r>
          </a:p>
          <a:p>
            <a:pPr>
              <a:buNone/>
            </a:pPr>
            <a:r>
              <a:rPr lang="kk-KZ" b="1" dirty="0"/>
              <a:t>Болон жүйесінің негізгі қағидалары</a:t>
            </a:r>
          </a:p>
          <a:p>
            <a:pPr>
              <a:buFont typeface="+mj-lt"/>
              <a:buAutoNum type="arabicPeriod"/>
            </a:pPr>
            <a:r>
              <a:rPr lang="kk-KZ" b="1" dirty="0"/>
              <a:t>Үш деңгейлі білім беру жүйесі</a:t>
            </a:r>
            <a:endParaRPr lang="kk-KZ" dirty="0"/>
          </a:p>
          <a:p>
            <a:pPr marL="742950" lvl="1" indent="-285750">
              <a:buFont typeface="+mj-lt"/>
              <a:buAutoNum type="arabicPeriod"/>
            </a:pPr>
            <a:r>
              <a:rPr lang="kk-KZ" b="1" dirty="0"/>
              <a:t>Бакалавриат</a:t>
            </a:r>
            <a:r>
              <a:rPr lang="kk-KZ" dirty="0"/>
              <a:t> (3-4 жыл) – базалық жоғары білім.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b="1" dirty="0"/>
              <a:t>Магистратура</a:t>
            </a:r>
            <a:r>
              <a:rPr lang="kk-KZ" dirty="0"/>
              <a:t> (1-2 жыл) – тереңдетілген мамандандырылған білім.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b="1" dirty="0"/>
              <a:t>Докторантура (</a:t>
            </a:r>
            <a:r>
              <a:rPr lang="en-US" b="1" dirty="0"/>
              <a:t>PhD)</a:t>
            </a:r>
            <a:r>
              <a:rPr lang="en-US" dirty="0"/>
              <a:t> (3-4 </a:t>
            </a:r>
            <a:r>
              <a:rPr lang="kk-KZ" dirty="0"/>
              <a:t>жыл) – ғылыми зерттеулер және диссертация қорғау.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ECTS – </a:t>
            </a:r>
            <a:r>
              <a:rPr lang="kk-KZ" b="1" dirty="0"/>
              <a:t>Еуропалық несие жинақтау және аудару жүйесі</a:t>
            </a:r>
            <a:endParaRPr lang="kk-KZ" dirty="0"/>
          </a:p>
          <a:p>
            <a:pPr marL="742950" lvl="1" indent="-285750">
              <a:buFont typeface="+mj-lt"/>
              <a:buAutoNum type="arabicPeriod"/>
            </a:pPr>
            <a:r>
              <a:rPr lang="kk-KZ" dirty="0"/>
              <a:t>Әр пән </a:t>
            </a:r>
            <a:r>
              <a:rPr lang="kk-KZ" b="1" dirty="0"/>
              <a:t>кредиттік жүйемен (</a:t>
            </a:r>
            <a:r>
              <a:rPr lang="en-US" b="1" dirty="0"/>
              <a:t>ECTS)</a:t>
            </a:r>
            <a:r>
              <a:rPr lang="en-US" dirty="0"/>
              <a:t> </a:t>
            </a:r>
            <a:r>
              <a:rPr lang="kk-KZ" dirty="0"/>
              <a:t>бағаланады, студент басқа университетке ауысса, жинақталған кредиттері сақталады.</a:t>
            </a:r>
          </a:p>
          <a:p>
            <a:pPr marL="742950" lvl="1" indent="-285750">
              <a:buFont typeface="+mj-lt"/>
              <a:buAutoNum type="arabicPeriod"/>
            </a:pPr>
            <a:r>
              <a:rPr lang="kk-KZ" dirty="0"/>
              <a:t>1 академиялық жыл = 60 </a:t>
            </a:r>
            <a:r>
              <a:rPr lang="en-US" dirty="0"/>
              <a:t>ECTS (</a:t>
            </a:r>
            <a:r>
              <a:rPr lang="kk-KZ" dirty="0"/>
              <a:t>мысалы, 4 жылдық бакалавриат = 240 </a:t>
            </a:r>
            <a:r>
              <a:rPr lang="en-US" dirty="0"/>
              <a:t>ECTS).</a:t>
            </a:r>
          </a:p>
          <a:p>
            <a:pPr>
              <a:buFont typeface="+mj-lt"/>
              <a:buAutoNum type="arabicPeriod"/>
            </a:pPr>
            <a:r>
              <a:rPr lang="kk-KZ" b="1" dirty="0"/>
              <a:t>Студенттер мен оқытушылардың мобильділігі</a:t>
            </a:r>
            <a:endParaRPr lang="kk-KZ" dirty="0"/>
          </a:p>
          <a:p>
            <a:pPr marL="742950" lvl="1" indent="-285750">
              <a:buFont typeface="+mj-lt"/>
              <a:buAutoNum type="arabicPeriod"/>
            </a:pPr>
            <a:r>
              <a:rPr lang="kk-KZ" dirty="0"/>
              <a:t>Студенттер шетелде оқи алады, басқа университеттерде академиялық алмасу бағдарламаларына (мысалы, </a:t>
            </a:r>
            <a:r>
              <a:rPr lang="en-US" b="1" dirty="0"/>
              <a:t>Erasmus+</a:t>
            </a:r>
            <a:r>
              <a:rPr lang="en-US" dirty="0"/>
              <a:t>) </a:t>
            </a:r>
            <a:r>
              <a:rPr lang="kk-KZ" dirty="0"/>
              <a:t>қатыса алады.</a:t>
            </a:r>
          </a:p>
          <a:p>
            <a:pPr>
              <a:buFont typeface="+mj-lt"/>
              <a:buAutoNum type="arabicPeriod"/>
            </a:pPr>
            <a:r>
              <a:rPr lang="kk-KZ" b="1" dirty="0"/>
              <a:t>Дипломдардың халықаралық деңгейде танылуы</a:t>
            </a:r>
            <a:endParaRPr lang="kk-KZ" dirty="0"/>
          </a:p>
          <a:p>
            <a:pPr marL="742950" lvl="1" indent="-285750">
              <a:buFont typeface="+mj-lt"/>
              <a:buAutoNum type="arabicPeriod"/>
            </a:pPr>
            <a:r>
              <a:rPr lang="kk-KZ" dirty="0"/>
              <a:t>Бірыңғай дәрежелер мен біліктіліктер жүйесі енгізіліп, түлектер әртүрлі елдерде жұмыс істей немесе оқуларын жалғастыра алады.</a:t>
            </a:r>
          </a:p>
          <a:p>
            <a:pPr>
              <a:buFont typeface="+mj-lt"/>
              <a:buAutoNum type="arabicPeriod"/>
            </a:pPr>
            <a:r>
              <a:rPr lang="kk-KZ" b="1" dirty="0"/>
              <a:t>Құзыреттілікке бағытталған оқыту</a:t>
            </a:r>
            <a:endParaRPr lang="kk-KZ" dirty="0"/>
          </a:p>
          <a:p>
            <a:pPr marL="742950" lvl="1" indent="-285750">
              <a:buFont typeface="+mj-lt"/>
              <a:buAutoNum type="arabicPeriod"/>
            </a:pPr>
            <a:r>
              <a:rPr lang="kk-KZ" dirty="0"/>
              <a:t>Теориядан гөрі </a:t>
            </a:r>
            <a:r>
              <a:rPr lang="kk-KZ" b="1" dirty="0"/>
              <a:t>практикалық дағдыларды дамытуға</a:t>
            </a:r>
            <a:r>
              <a:rPr lang="kk-KZ" dirty="0"/>
              <a:t> басымдық беріледі.</a:t>
            </a:r>
          </a:p>
          <a:p>
            <a:endParaRPr lang="kk-K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348851-F36B-FEBE-A0E4-0D1183289055}"/>
              </a:ext>
            </a:extLst>
          </p:cNvPr>
          <p:cNvSpPr txBox="1"/>
          <p:nvPr/>
        </p:nvSpPr>
        <p:spPr>
          <a:xfrm>
            <a:off x="152400" y="83731"/>
            <a:ext cx="871537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b="1" dirty="0"/>
              <a:t>Механика-математика факультетінің құрылуы</a:t>
            </a:r>
            <a:endParaRPr lang="kk-KZ" dirty="0"/>
          </a:p>
          <a:p>
            <a:pPr>
              <a:buNone/>
            </a:pPr>
            <a:r>
              <a:rPr lang="kk-KZ" b="1" dirty="0"/>
              <a:t>Механика-математика факультеті (МехМат)</a:t>
            </a:r>
            <a:r>
              <a:rPr lang="kk-KZ" dirty="0"/>
              <a:t> университеттерде жаратылыстану және математикалық ғылымдардың бөлінуі нәтижесінде пайда болды. Әсіресе, ХХ ғасырда математика мен механиканы терең зерттеуге деген қажеттілік артты.</a:t>
            </a:r>
          </a:p>
          <a:p>
            <a:pPr>
              <a:buNone/>
            </a:pPr>
            <a:r>
              <a:rPr lang="kk-KZ" b="1" dirty="0"/>
              <a:t>Тарихи алғышарттар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XIX </a:t>
            </a:r>
            <a:r>
              <a:rPr lang="kk-KZ" b="1" dirty="0"/>
              <a:t>ғасыр</a:t>
            </a:r>
            <a:r>
              <a:rPr lang="kk-KZ" dirty="0"/>
              <a:t>: Классикалық университеттерде математика мен механика физика-математика бөлімдерінде бірге оқытылды. Мысалы, Мәскеу мемлекеттік университетінде (ММУ) бұл пәндер физика-математика факультетінің құрамында болды.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XX </a:t>
            </a:r>
            <a:r>
              <a:rPr lang="kk-KZ" b="1" dirty="0"/>
              <a:t>ғасырдың басы</a:t>
            </a:r>
            <a:r>
              <a:rPr lang="kk-KZ" dirty="0"/>
              <a:t>: Механика, инженерия және есептеу әдістерінің дамуына байланысты осы салаларды жеке факультет ретінде бөліп қарастыру қажеттілігі туындады.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1933-1934 жылдар</a:t>
            </a:r>
            <a:r>
              <a:rPr lang="kk-KZ" dirty="0"/>
              <a:t>: ММУ-де механика-математика бағыты физика-математика факультетінен бөлінді.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1939 жыл</a:t>
            </a:r>
            <a:r>
              <a:rPr lang="kk-KZ" dirty="0"/>
              <a:t>: Мәскеу мемлекеттік университетінде механика-математика факультеті (МехМат) ресми түрде жеке факультет болып құрылды.</a:t>
            </a:r>
          </a:p>
          <a:p>
            <a:pPr>
              <a:buNone/>
            </a:pPr>
            <a:r>
              <a:rPr lang="kk-KZ" b="1" dirty="0"/>
              <a:t>МехМаттың жеке факультет ретінде бөліну себептері</a:t>
            </a:r>
          </a:p>
          <a:p>
            <a:pPr>
              <a:buFont typeface="+mj-lt"/>
              <a:buAutoNum type="arabicPeriod"/>
            </a:pPr>
            <a:r>
              <a:rPr lang="kk-KZ" b="1" dirty="0"/>
              <a:t>Механиканың дамуы</a:t>
            </a:r>
            <a:r>
              <a:rPr lang="kk-KZ" dirty="0"/>
              <a:t>: Авиация, машина жасау және қолданбалы есептерді шешу үшін механиканы тереңдетіп зерттеу қажеттілігі артты.</a:t>
            </a:r>
          </a:p>
          <a:p>
            <a:pPr>
              <a:buFont typeface="+mj-lt"/>
              <a:buAutoNum type="arabicPeriod"/>
            </a:pPr>
            <a:r>
              <a:rPr lang="kk-KZ" b="1" dirty="0"/>
              <a:t>Математиканың жеке ғылым ретінде қалыптасуы</a:t>
            </a:r>
            <a:r>
              <a:rPr lang="kk-KZ" dirty="0"/>
              <a:t>: Теориялық математика физикалық ғылымдардан алыстай бастады және өз алдына жеке бағыт ретінде қарастырылды.</a:t>
            </a:r>
          </a:p>
          <a:p>
            <a:pPr>
              <a:buFont typeface="+mj-lt"/>
              <a:buAutoNum type="arabicPeriod"/>
            </a:pPr>
            <a:r>
              <a:rPr lang="kk-KZ" b="1" dirty="0"/>
              <a:t>Білікті мамандарды даярлау қажеттілігі</a:t>
            </a:r>
            <a:r>
              <a:rPr lang="kk-KZ" dirty="0"/>
              <a:t>: Қолданбалы механика мен теориялық математиканы меңгерген мамандарды даярлау маңызды болды.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троительство, на открытом воздухе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215FFF-00BC-EAF9-7D4F-CC45A0B6F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2" y="133350"/>
            <a:ext cx="6581775" cy="65817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3B7200-7838-00AA-20BB-AEECD2ACFE31}"/>
              </a:ext>
            </a:extLst>
          </p:cNvPr>
          <p:cNvSpPr txBox="1"/>
          <p:nvPr/>
        </p:nvSpPr>
        <p:spPr>
          <a:xfrm>
            <a:off x="104775" y="158874"/>
            <a:ext cx="8934449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sz="1500" b="1" dirty="0"/>
              <a:t>ТМД елдеріндегі механика-математика факультеттерінің (мехмат) пайда болу хронологиясы</a:t>
            </a:r>
            <a:endParaRPr lang="kk-KZ" sz="1500" dirty="0"/>
          </a:p>
          <a:p>
            <a:pPr>
              <a:buFont typeface="+mj-lt"/>
              <a:buAutoNum type="arabicPeriod"/>
            </a:pPr>
            <a:r>
              <a:rPr lang="kk-KZ" sz="1500" b="1" dirty="0"/>
              <a:t>1916 жыл</a:t>
            </a:r>
            <a:r>
              <a:rPr lang="kk-KZ" sz="1500" dirty="0"/>
              <a:t> – Пермь мемлекеттік университетінің физика-математика факультеті (1960 жылдан бастап – механика-математика факультеті).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1932 жыл</a:t>
            </a:r>
            <a:r>
              <a:rPr lang="kk-KZ" sz="1500" dirty="0"/>
              <a:t> – Өзбекстан ұлттық университетінде (НУУз) физика-математика факультеті құрылды. 1959 жылы ол физика және механика-математика факультеттеріне бөлінді.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1933 жыл</a:t>
            </a:r>
            <a:r>
              <a:rPr lang="kk-KZ" sz="1500" dirty="0"/>
              <a:t> – Мәскеу мемлекеттік университетінде (ММУ) механика-математика факультеті құрылды.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1934 жыл</a:t>
            </a:r>
            <a:r>
              <a:rPr lang="kk-KZ" sz="1500" dirty="0"/>
              <a:t> – Әл-Фараби атындағы Қазақ ұлттық университетінде (ҚазҰУ) физика-математика факультеті құрылды (кейін механика-математика факультеті болып өзгертілді).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1934 жыл</a:t>
            </a:r>
            <a:r>
              <a:rPr lang="kk-KZ" sz="1500" dirty="0"/>
              <a:t> – Тарас Шевченко атындағы Киев ұлттық университетінде механика-математика факультеті құрылды.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1939 жыл</a:t>
            </a:r>
            <a:r>
              <a:rPr lang="kk-KZ" sz="1500" dirty="0"/>
              <a:t> – Қазан (Приволжск) федералды университетінде механика-математика факультеті құрылды.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1940 жыл</a:t>
            </a:r>
            <a:r>
              <a:rPr lang="kk-KZ" sz="1500" dirty="0"/>
              <a:t> – Беларусь мемлекеттік университетінде (БМУ) механика-математика факультеті құрылды.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1948 жыл</a:t>
            </a:r>
            <a:r>
              <a:rPr lang="kk-KZ" sz="1500" dirty="0"/>
              <a:t> – Томск мемлекеттік университетінде (ТМУ) механика-математика факультеті құрылды.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1959 жыл</a:t>
            </a:r>
            <a:r>
              <a:rPr lang="kk-KZ" sz="1500" dirty="0"/>
              <a:t> – Новосибирск мемлекеттік университетінде (НМУ) механика-математика факультеті құрылды.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1960 жыл</a:t>
            </a:r>
            <a:r>
              <a:rPr lang="kk-KZ" sz="1500" dirty="0"/>
              <a:t> – Пермь мемлекеттік университетінде механика-математика факультеті құрылды.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1961 жыл</a:t>
            </a:r>
            <a:r>
              <a:rPr lang="kk-KZ" sz="1500" dirty="0"/>
              <a:t> – В. Н. Каразин атындағы Харьков ұлттық университетінде механика-математика факультеті құрылды.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1965 жыл</a:t>
            </a:r>
            <a:r>
              <a:rPr lang="kk-KZ" sz="1500" dirty="0"/>
              <a:t> – Томск мемлекеттік университетінде механика-математика факультеті құрылды.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1969 жыл</a:t>
            </a:r>
            <a:r>
              <a:rPr lang="kk-KZ" sz="1500" dirty="0"/>
              <a:t> – Самар мемлекеттік университетінде механика-математика факультеті құрылды (қазіргі Самар университеті).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1980 жыл</a:t>
            </a:r>
            <a:r>
              <a:rPr lang="kk-KZ" sz="1500" dirty="0"/>
              <a:t> – Нижний Новгород мемлекеттік университетінде механика-математика факультеті құрылды.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1991 жыл</a:t>
            </a:r>
            <a:r>
              <a:rPr lang="kk-KZ" sz="1500" dirty="0"/>
              <a:t> – Оңтүстік Орал мемлекеттік университетінде (ЮУрГУ) механика-математика факультеті құрылды.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1996 жыл</a:t>
            </a:r>
            <a:r>
              <a:rPr lang="kk-KZ" sz="1500" dirty="0"/>
              <a:t> – Л. Н. Гумилев атындағы Еуразия ұлттық университетінде (ЕНУ) механика-математика факультеті құрылды.</a:t>
            </a:r>
          </a:p>
          <a:p>
            <a:pPr>
              <a:buFont typeface="+mj-lt"/>
              <a:buAutoNum type="arabicPeriod"/>
            </a:pPr>
            <a:r>
              <a:rPr lang="kk-KZ" sz="1500" b="1" dirty="0"/>
              <a:t>Нақты құрылған жылы белгісіз</a:t>
            </a:r>
            <a:r>
              <a:rPr lang="kk-KZ" sz="1500" dirty="0"/>
              <a:t> – Баку мемлекеттік университетінде (БМУ) механика-математика факультеті құрылды.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колесо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D56ABA-1BF7-5BC3-368F-85E30F5A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104774"/>
            <a:ext cx="6600825" cy="66008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534F7E-67A0-5116-60BA-509484311027}"/>
              </a:ext>
            </a:extLst>
          </p:cNvPr>
          <p:cNvSpPr txBox="1"/>
          <p:nvPr/>
        </p:nvSpPr>
        <p:spPr>
          <a:xfrm>
            <a:off x="176212" y="388620"/>
            <a:ext cx="87915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k-KZ" b="1" dirty="0"/>
              <a:t>«Механика» (мехмат) мамандығы мен шетелдік «</a:t>
            </a:r>
            <a:r>
              <a:rPr lang="en-US" b="1" dirty="0"/>
              <a:t>Mechanical Engineering» </a:t>
            </a:r>
            <a:r>
              <a:rPr lang="kk-KZ" b="1" dirty="0"/>
              <a:t>мамандығының айырмашылығы</a:t>
            </a:r>
          </a:p>
          <a:p>
            <a:pPr>
              <a:buNone/>
            </a:pPr>
            <a:r>
              <a:rPr lang="kk-KZ" b="1" dirty="0"/>
              <a:t>1. Оқыту әдісі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Механика (мехмат, ТМД елдері)</a:t>
            </a:r>
            <a:endParaRPr lang="kk-K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b="1" dirty="0"/>
              <a:t>Теориялық бағыт</a:t>
            </a:r>
            <a:r>
              <a:rPr lang="kk-KZ" dirty="0"/>
              <a:t>: </a:t>
            </a:r>
            <a:r>
              <a:rPr lang="kk-KZ" b="1" dirty="0"/>
              <a:t>Теориялық механика</a:t>
            </a:r>
            <a:r>
              <a:rPr lang="kk-KZ" dirty="0"/>
              <a:t>, </a:t>
            </a:r>
            <a:r>
              <a:rPr lang="kk-KZ" b="1" dirty="0"/>
              <a:t>математикалық модельдеу</a:t>
            </a:r>
            <a:r>
              <a:rPr lang="kk-KZ" dirty="0"/>
              <a:t>, </a:t>
            </a:r>
            <a:r>
              <a:rPr lang="kk-KZ" b="1" dirty="0"/>
              <a:t>қолданбалы математика</a:t>
            </a:r>
            <a:r>
              <a:rPr lang="kk-KZ" dirty="0"/>
              <a:t>, </a:t>
            </a:r>
            <a:r>
              <a:rPr lang="kk-KZ" b="1" dirty="0"/>
              <a:t>физикалық процестерді зерттеу</a:t>
            </a:r>
            <a:r>
              <a:rPr lang="kk-KZ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Негізгі пәндер: </a:t>
            </a:r>
            <a:r>
              <a:rPr lang="kk-KZ" b="1" dirty="0"/>
              <a:t>сплошная среда механикасы, қатты денелердің динамикасы, гидро- және аэродинамика</a:t>
            </a:r>
            <a:r>
              <a:rPr lang="kk-KZ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Математикалық әдістерге басымдық беріледі, есептеулер </a:t>
            </a:r>
            <a:r>
              <a:rPr lang="en-US" dirty="0"/>
              <a:t>MATLAB, Python, COMSOL, </a:t>
            </a:r>
            <a:r>
              <a:rPr lang="en-US" dirty="0" err="1"/>
              <a:t>OpenFOAM</a:t>
            </a:r>
            <a:r>
              <a:rPr lang="en-US" dirty="0"/>
              <a:t> </a:t>
            </a:r>
            <a:r>
              <a:rPr lang="kk-KZ" dirty="0"/>
              <a:t>арқылы жасалады.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Түлектер ғылыми-зерттеу институттарында, жоғары оқу орындарында, аэрокосмостық және мұнай-газ салаларында жұмыс істейді.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Mechanical Engineering (</a:t>
            </a:r>
            <a:r>
              <a:rPr lang="kk-KZ" b="1" dirty="0"/>
              <a:t>шетелдік университеттер)</a:t>
            </a:r>
            <a:endParaRPr lang="kk-K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b="1" dirty="0"/>
              <a:t>Инженерлік бағыт</a:t>
            </a:r>
            <a:r>
              <a:rPr lang="kk-KZ" dirty="0"/>
              <a:t>: </a:t>
            </a:r>
            <a:r>
              <a:rPr lang="kk-KZ" b="1" dirty="0"/>
              <a:t>машина жасау, құрылғыларды жобалау, өндірістік технологиялар</a:t>
            </a:r>
            <a:r>
              <a:rPr lang="kk-KZ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Негізгі пәндер: </a:t>
            </a:r>
            <a:r>
              <a:rPr lang="kk-KZ" b="1" dirty="0"/>
              <a:t>материалтану, машиналардың динамикасы, термодинамика, автоматтандыру, робототехника</a:t>
            </a:r>
            <a:r>
              <a:rPr lang="kk-KZ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Практикалық дағдыларға көбірек көңіл бөлінеді: инженерлік бағдарламалар (</a:t>
            </a:r>
            <a:r>
              <a:rPr lang="en-US" dirty="0"/>
              <a:t>SolidWorks, AutoCAD, ANSYS, MATLAB) </a:t>
            </a:r>
            <a:r>
              <a:rPr lang="kk-KZ" dirty="0"/>
              <a:t>үйретіледі.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Түлектер өнеркәсіптік компанияларда, энергетикада, көлік және машина жасау саласында қызмет етеді</a:t>
            </a:r>
            <a:endParaRPr lang="kk-KZ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FDC4F-2E1A-2E36-702D-0F401E50D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4C617B3-C2B0-25F9-0D30-5F9B26D1B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027818"/>
              </p:ext>
            </p:extLst>
          </p:nvPr>
        </p:nvGraphicFramePr>
        <p:xfrm>
          <a:off x="557751" y="1329142"/>
          <a:ext cx="7685598" cy="4572260"/>
        </p:xfrm>
        <a:graphic>
          <a:graphicData uri="http://schemas.openxmlformats.org/drawingml/2006/table">
            <a:tbl>
              <a:tblPr/>
              <a:tblGrid>
                <a:gridCol w="2561866">
                  <a:extLst>
                    <a:ext uri="{9D8B030D-6E8A-4147-A177-3AD203B41FA5}">
                      <a16:colId xmlns:a16="http://schemas.microsoft.com/office/drawing/2014/main" val="133252365"/>
                    </a:ext>
                  </a:extLst>
                </a:gridCol>
                <a:gridCol w="2561866">
                  <a:extLst>
                    <a:ext uri="{9D8B030D-6E8A-4147-A177-3AD203B41FA5}">
                      <a16:colId xmlns:a16="http://schemas.microsoft.com/office/drawing/2014/main" val="1611982689"/>
                    </a:ext>
                  </a:extLst>
                </a:gridCol>
                <a:gridCol w="2561866">
                  <a:extLst>
                    <a:ext uri="{9D8B030D-6E8A-4147-A177-3AD203B41FA5}">
                      <a16:colId xmlns:a16="http://schemas.microsoft.com/office/drawing/2014/main" val="1064230702"/>
                    </a:ext>
                  </a:extLst>
                </a:gridCol>
              </a:tblGrid>
              <a:tr h="341582">
                <a:tc>
                  <a:txBody>
                    <a:bodyPr/>
                    <a:lstStyle/>
                    <a:p>
                      <a:r>
                        <a:rPr lang="kk-KZ" sz="1700" b="1"/>
                        <a:t>Тақырып</a:t>
                      </a:r>
                      <a:endParaRPr lang="kk-KZ" sz="1700"/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1700" b="1"/>
                        <a:t>Механика (мехмат)</a:t>
                      </a:r>
                      <a:endParaRPr lang="kk-KZ" sz="1700"/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/>
                        <a:t>Mechanical Engineering</a:t>
                      </a:r>
                      <a:endParaRPr lang="en-US" sz="1700"/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952804"/>
                  </a:ext>
                </a:extLst>
              </a:tr>
              <a:tr h="1110142">
                <a:tc>
                  <a:txBody>
                    <a:bodyPr/>
                    <a:lstStyle/>
                    <a:p>
                      <a:r>
                        <a:rPr lang="kk-KZ" sz="1700" b="1" dirty="0"/>
                        <a:t>Негізгі бағыты</a:t>
                      </a:r>
                      <a:endParaRPr lang="kk-KZ" sz="1700" dirty="0"/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 err="1"/>
                        <a:t>Теориялық</a:t>
                      </a:r>
                      <a:r>
                        <a:rPr lang="ru-RU" sz="1700" dirty="0"/>
                        <a:t> </a:t>
                      </a:r>
                      <a:r>
                        <a:rPr lang="ru-RU" sz="1700" dirty="0" err="1"/>
                        <a:t>және</a:t>
                      </a:r>
                      <a:r>
                        <a:rPr lang="ru-RU" sz="1700" dirty="0"/>
                        <a:t> </a:t>
                      </a:r>
                      <a:r>
                        <a:rPr lang="ru-RU" sz="1700" dirty="0" err="1"/>
                        <a:t>қолданбалы</a:t>
                      </a:r>
                      <a:r>
                        <a:rPr lang="ru-RU" sz="1700" dirty="0"/>
                        <a:t> механика, </a:t>
                      </a:r>
                      <a:r>
                        <a:rPr lang="ru-RU" sz="1700" dirty="0" err="1"/>
                        <a:t>математикалық</a:t>
                      </a:r>
                      <a:r>
                        <a:rPr lang="ru-RU" sz="1700" dirty="0"/>
                        <a:t> </a:t>
                      </a:r>
                      <a:r>
                        <a:rPr lang="ru-RU" sz="1700" dirty="0" err="1"/>
                        <a:t>модельдеу</a:t>
                      </a:r>
                      <a:endParaRPr lang="ru-RU" sz="1700" dirty="0"/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700"/>
                        <a:t>Машиналар мен механизмдерді әзірлеу, жобалау</a:t>
                      </a:r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288890"/>
                  </a:ext>
                </a:extLst>
              </a:tr>
              <a:tr h="1366328">
                <a:tc>
                  <a:txBody>
                    <a:bodyPr/>
                    <a:lstStyle/>
                    <a:p>
                      <a:r>
                        <a:rPr lang="kk-KZ" sz="1700" b="1"/>
                        <a:t>Физика және механика</a:t>
                      </a:r>
                      <a:endParaRPr lang="kk-KZ" sz="1700"/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700"/>
                        <a:t>Гидроаэромеханика, қатты денелер механикасы, деформацияланған денелер теориясы</a:t>
                      </a:r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700"/>
                        <a:t>Машина динамикасы, материалдардың беріктігі, термодинамика</a:t>
                      </a:r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717720"/>
                  </a:ext>
                </a:extLst>
              </a:tr>
              <a:tr h="597769">
                <a:tc>
                  <a:txBody>
                    <a:bodyPr/>
                    <a:lstStyle/>
                    <a:p>
                      <a:r>
                        <a:rPr lang="kk-KZ" sz="1700" b="1"/>
                        <a:t>Бағдарламалау және есептеулер</a:t>
                      </a:r>
                      <a:endParaRPr lang="kk-KZ" sz="1700"/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MATLAB, Python, COMSOL, OpenFOAM</a:t>
                      </a:r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SolidWorks, AutoCAD, ANSYS, MATLAB</a:t>
                      </a:r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362991"/>
                  </a:ext>
                </a:extLst>
              </a:tr>
              <a:tr h="1110142">
                <a:tc>
                  <a:txBody>
                    <a:bodyPr/>
                    <a:lstStyle/>
                    <a:p>
                      <a:r>
                        <a:rPr lang="kk-KZ" sz="1700" b="1"/>
                        <a:t>Лабораториялық жұмыс</a:t>
                      </a:r>
                      <a:endParaRPr lang="kk-KZ" sz="1700"/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700"/>
                        <a:t>Теориялық зерттеулер, модельдеу, математикалық есептеулер</a:t>
                      </a:r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1700" dirty="0"/>
                        <a:t>Өндірістік сынақтар, құрылғылармен жұмыс</a:t>
                      </a:r>
                    </a:p>
                  </a:txBody>
                  <a:tcPr marL="85396" marR="85396" marT="42698" marB="426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7100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5C1FB3BA-DC5A-AD25-D8DF-67AAF1E20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348348"/>
            <a:ext cx="3736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KZ" altLang="ru-K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2. </a:t>
            </a:r>
            <a:r>
              <a:rPr kumimoji="0" lang="ru-KZ" altLang="ru-KZ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Курстардағы</a:t>
            </a:r>
            <a:r>
              <a:rPr kumimoji="0" lang="ru-KZ" altLang="ru-K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KZ" altLang="ru-KZ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айырмашылық</a:t>
            </a:r>
            <a:endParaRPr kumimoji="0" lang="ru-KZ" altLang="ru-KZ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KZ" altLang="ru-K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78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3A4578-0B21-21A6-F6C9-D97E3FA1EA10}"/>
              </a:ext>
            </a:extLst>
          </p:cNvPr>
          <p:cNvSpPr txBox="1"/>
          <p:nvPr/>
        </p:nvSpPr>
        <p:spPr>
          <a:xfrm>
            <a:off x="445293" y="496461"/>
            <a:ext cx="8215314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b="1" dirty="0"/>
              <a:t>3. Мамандық бойынша жұмыс бағыттары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Механика (мехмат)</a:t>
            </a:r>
            <a:r>
              <a:rPr lang="kk-KZ" dirty="0"/>
              <a:t> түлектері: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Ғылыми-зерттеу институттарында (қолданбалы механика, аэродинамика, математикалық модельдеу)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Жоғары оқу орындарында (университеттерде оқытушы, ғылыми қызметкер)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Бағдарламалық қамтамасыз етуді әзірлеу саласында (инженерлік модельдеу, </a:t>
            </a:r>
            <a:r>
              <a:rPr lang="en-US" dirty="0"/>
              <a:t>Big Data, </a:t>
            </a:r>
            <a:r>
              <a:rPr lang="kk-KZ" dirty="0"/>
              <a:t>алгоритмдер)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Мұнай-газ, аэрокосмостық және қорғаныс өнеркәсібінде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Mechanical Engineering</a:t>
            </a:r>
            <a:r>
              <a:rPr lang="en-US" dirty="0"/>
              <a:t> </a:t>
            </a:r>
            <a:r>
              <a:rPr lang="kk-KZ" dirty="0"/>
              <a:t>түлектері: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Авиация және автомобиль өнеркәсібінде (</a:t>
            </a:r>
            <a:r>
              <a:rPr lang="en-US" dirty="0"/>
              <a:t>Boeing, Airbus, Tesla, Ford)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Энергетика саласында (</a:t>
            </a:r>
            <a:r>
              <a:rPr lang="en-US" dirty="0"/>
              <a:t>Siemens, General Electric)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Робототехника және автоматтандыру саласында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k-KZ" dirty="0"/>
              <a:t>Машина жасау және өндірістік кәсіпорындарда</a:t>
            </a:r>
          </a:p>
          <a:p>
            <a:pPr>
              <a:buNone/>
            </a:pPr>
            <a:endParaRPr lang="kk-KZ" b="1" dirty="0"/>
          </a:p>
          <a:p>
            <a:pPr>
              <a:buNone/>
            </a:pPr>
            <a:r>
              <a:rPr lang="kk-KZ" b="1" dirty="0"/>
              <a:t>4. Қорытынды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k-KZ" b="1" dirty="0"/>
              <a:t>Механика (мехмат)</a:t>
            </a:r>
            <a:r>
              <a:rPr lang="kk-KZ" dirty="0"/>
              <a:t> – </a:t>
            </a:r>
            <a:r>
              <a:rPr lang="kk-KZ" b="1" dirty="0"/>
              <a:t>теориялық</a:t>
            </a:r>
            <a:r>
              <a:rPr lang="kk-KZ" dirty="0"/>
              <a:t> және </a:t>
            </a:r>
            <a:r>
              <a:rPr lang="kk-KZ" b="1" dirty="0"/>
              <a:t>математикалық</a:t>
            </a:r>
            <a:r>
              <a:rPr lang="kk-KZ" dirty="0"/>
              <a:t> механикаға бағытталған, негізгі мақсаты – </a:t>
            </a:r>
            <a:r>
              <a:rPr lang="kk-KZ" b="1" dirty="0"/>
              <a:t>физикалық процестерді математикалық модельдеу</a:t>
            </a:r>
            <a:r>
              <a:rPr lang="kk-K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Mechanical Engineering</a:t>
            </a:r>
            <a:r>
              <a:rPr lang="en-US" dirty="0"/>
              <a:t> – </a:t>
            </a:r>
            <a:r>
              <a:rPr lang="kk-KZ" b="1" dirty="0"/>
              <a:t>практикалық және инженерлік</a:t>
            </a:r>
            <a:r>
              <a:rPr lang="kk-KZ" dirty="0"/>
              <a:t> мамандық, ол </a:t>
            </a:r>
            <a:r>
              <a:rPr lang="kk-KZ" b="1" dirty="0"/>
              <a:t>нақты механизмдерді, құрылғыларды әзірлеу және өндіру</a:t>
            </a:r>
            <a:r>
              <a:rPr lang="kk-KZ" dirty="0"/>
              <a:t> үшін қолданылады.</a:t>
            </a:r>
          </a:p>
          <a:p>
            <a:pPr lvl="1"/>
            <a:endParaRPr lang="kk-KZ" dirty="0"/>
          </a:p>
          <a:p>
            <a:pPr>
              <a:buFont typeface="Arial" panose="020B0604020202020204" pitchFamily="34" charset="0"/>
              <a:buChar char="•"/>
            </a:pPr>
            <a:endParaRPr lang="kk-KZ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ина, часы, рисунок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00F40E-71DA-2109-1331-B4225F4D7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4" y="133349"/>
            <a:ext cx="6486525" cy="64865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974</Words>
  <Application>Microsoft Office PowerPoint</Application>
  <PresentationFormat>Экран (4:3)</PresentationFormat>
  <Paragraphs>88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Yerzhan</cp:lastModifiedBy>
  <cp:revision>78</cp:revision>
  <dcterms:created xsi:type="dcterms:W3CDTF">2013-01-27T09:14:16Z</dcterms:created>
  <dcterms:modified xsi:type="dcterms:W3CDTF">2025-03-18T07:37:30Z</dcterms:modified>
  <cp:category/>
</cp:coreProperties>
</file>